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75" r:id="rId6"/>
    <p:sldId id="259" r:id="rId7"/>
    <p:sldId id="260" r:id="rId8"/>
    <p:sldId id="261" r:id="rId9"/>
    <p:sldId id="262" r:id="rId10"/>
    <p:sldId id="263" r:id="rId11"/>
    <p:sldId id="289" r:id="rId12"/>
    <p:sldId id="278" r:id="rId13"/>
    <p:sldId id="280" r:id="rId14"/>
    <p:sldId id="285" r:id="rId15"/>
    <p:sldId id="279" r:id="rId16"/>
    <p:sldId id="281" r:id="rId17"/>
    <p:sldId id="282" r:id="rId18"/>
    <p:sldId id="283" r:id="rId19"/>
    <p:sldId id="284" r:id="rId20"/>
    <p:sldId id="264" r:id="rId21"/>
    <p:sldId id="270" r:id="rId22"/>
    <p:sldId id="265" r:id="rId23"/>
    <p:sldId id="287" r:id="rId24"/>
    <p:sldId id="269" r:id="rId25"/>
    <p:sldId id="266" r:id="rId26"/>
    <p:sldId id="267" r:id="rId27"/>
    <p:sldId id="271" r:id="rId28"/>
    <p:sldId id="276" r:id="rId29"/>
    <p:sldId id="277" r:id="rId30"/>
    <p:sldId id="268" r:id="rId31"/>
    <p:sldId id="291" r:id="rId32"/>
    <p:sldId id="272" r:id="rId33"/>
    <p:sldId id="290" r:id="rId34"/>
    <p:sldId id="273" r:id="rId35"/>
    <p:sldId id="288" r:id="rId36"/>
    <p:sldId id="286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1E6A710-8280-4011-A570-B42F42D0D353}" type="slidenum">
              <a:rPr lang="it-IT" smtClean="0"/>
              <a:t>‹N›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19B7A90-FD37-47BC-AA2F-FA8594ACF6EB}" type="datetimeFigureOut">
              <a:rPr lang="it-IT" smtClean="0"/>
              <a:t>10/11/2021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543800" cy="1512168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solidFill>
                  <a:srgbClr val="0070C0"/>
                </a:solidFill>
              </a:rPr>
              <a:t>LA VALUTAZIONE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3284984"/>
            <a:ext cx="6461760" cy="2353816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WEBINAR_MISURE DI ACCOMPAGNAMENTO VALUTAZIONE SCUOLA PRIMARIA - FORMAZIONE TERRITORIALE. M_PI.AOODGPER.REGISTRO UFFICIALE(U).0004779.04-02-2021</a:t>
            </a:r>
          </a:p>
        </p:txBody>
      </p:sp>
    </p:spTree>
    <p:extLst>
      <p:ext uri="{BB962C8B-B14F-4D97-AF65-F5344CB8AC3E}">
        <p14:creationId xmlns:p14="http://schemas.microsoft.com/office/powerpoint/2010/main" val="80646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Quando scrivo un obiettivo mi chiedo</a:t>
            </a:r>
            <a:r>
              <a:rPr lang="it-IT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Quale apprendimento intendo descrivere (l’obiettivo deve essere osservabile).</a:t>
            </a:r>
          </a:p>
          <a:p>
            <a:r>
              <a:rPr lang="it-IT" sz="3600" dirty="0"/>
              <a:t>A quali contenuti disciplinari è collegato.</a:t>
            </a:r>
          </a:p>
          <a:p>
            <a:r>
              <a:rPr lang="it-IT" sz="3600" dirty="0"/>
              <a:t>In quali condizioni?</a:t>
            </a:r>
          </a:p>
          <a:p>
            <a:pPr marL="0" indent="0">
              <a:buNone/>
            </a:pPr>
            <a:r>
              <a:rPr lang="it-IT" sz="2800" dirty="0"/>
              <a:t>(Quali prerequisiti? Qual è il contesto di apprendimento?)</a:t>
            </a:r>
          </a:p>
        </p:txBody>
      </p:sp>
    </p:spTree>
    <p:extLst>
      <p:ext uri="{BB962C8B-B14F-4D97-AF65-F5344CB8AC3E}">
        <p14:creationId xmlns:p14="http://schemas.microsoft.com/office/powerpoint/2010/main" val="73374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7620000" cy="3240360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FACCIAMO UN ESEMPIO…</a:t>
            </a:r>
          </a:p>
        </p:txBody>
      </p:sp>
    </p:spTree>
    <p:extLst>
      <p:ext uri="{BB962C8B-B14F-4D97-AF65-F5344CB8AC3E}">
        <p14:creationId xmlns:p14="http://schemas.microsoft.com/office/powerpoint/2010/main" val="68413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OBIETTIVO TEMATICO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Leggere e scrivere i numeri naturali in notazione decimale, avendo consapevolezza della notazione posizionale.</a:t>
            </a:r>
          </a:p>
          <a:p>
            <a:endParaRPr lang="it-IT" sz="3600" dirty="0"/>
          </a:p>
          <a:p>
            <a:endParaRPr lang="it-IT" sz="3600" dirty="0"/>
          </a:p>
          <a:p>
            <a:pPr marL="0" indent="0" algn="ctr">
              <a:buNone/>
            </a:pPr>
            <a:r>
              <a:rPr lang="it-IT" sz="3600" b="1" dirty="0">
                <a:solidFill>
                  <a:srgbClr val="FF0000"/>
                </a:solidFill>
              </a:rPr>
              <a:t>   CORRETTEZZA MATEMATICA</a:t>
            </a:r>
          </a:p>
          <a:p>
            <a:pPr marL="0" indent="0">
              <a:buNone/>
            </a:pPr>
            <a:r>
              <a:rPr lang="it-IT" sz="3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20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OBIETTIVO TRASVERSALE</a:t>
            </a:r>
            <a:br>
              <a:rPr lang="it-IT" dirty="0">
                <a:solidFill>
                  <a:srgbClr val="0070C0"/>
                </a:solidFill>
              </a:rPr>
            </a:br>
            <a:r>
              <a:rPr lang="it-IT" dirty="0">
                <a:solidFill>
                  <a:srgbClr val="0070C0"/>
                </a:solidFill>
              </a:rPr>
              <a:t>( argomentare)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Costruisce ragionamenti formulando ipotesi, sostenendo le proprie idee e confrontandosi con il punto di vista di altri.</a:t>
            </a:r>
          </a:p>
          <a:p>
            <a:endParaRPr lang="it-IT" sz="3200" dirty="0"/>
          </a:p>
          <a:p>
            <a:endParaRPr lang="it-IT" sz="3200" dirty="0"/>
          </a:p>
          <a:p>
            <a:pPr marL="0" indent="0" algn="ctr">
              <a:buNone/>
            </a:pPr>
            <a:r>
              <a:rPr lang="it-IT" sz="3200" dirty="0"/>
              <a:t>   </a:t>
            </a:r>
            <a:r>
              <a:rPr lang="it-IT" sz="3200" b="1" dirty="0">
                <a:solidFill>
                  <a:srgbClr val="00B0F0"/>
                </a:solidFill>
              </a:rPr>
              <a:t>ARTICOLAZIONE, COMPLETEZZA E COERENZA</a:t>
            </a:r>
          </a:p>
        </p:txBody>
      </p:sp>
    </p:spTree>
    <p:extLst>
      <p:ext uri="{BB962C8B-B14F-4D97-AF65-F5344CB8AC3E}">
        <p14:creationId xmlns:p14="http://schemas.microsoft.com/office/powerpoint/2010/main" val="1030568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ESEMPIO DI PROVA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20"/>
          <a:stretch/>
        </p:blipFill>
        <p:spPr>
          <a:xfrm>
            <a:off x="467544" y="1628800"/>
            <a:ext cx="7488832" cy="4771999"/>
          </a:xfrm>
        </p:spPr>
      </p:pic>
    </p:spTree>
    <p:extLst>
      <p:ext uri="{BB962C8B-B14F-4D97-AF65-F5344CB8AC3E}">
        <p14:creationId xmlns:p14="http://schemas.microsoft.com/office/powerpoint/2010/main" val="7801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ESEMPIO DI PROVA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" t="9324" b="14486"/>
          <a:stretch/>
        </p:blipFill>
        <p:spPr>
          <a:xfrm>
            <a:off x="611560" y="1556792"/>
            <a:ext cx="7416824" cy="4752528"/>
          </a:xfrm>
        </p:spPr>
      </p:pic>
    </p:spTree>
    <p:extLst>
      <p:ext uri="{BB962C8B-B14F-4D97-AF65-F5344CB8AC3E}">
        <p14:creationId xmlns:p14="http://schemas.microsoft.com/office/powerpoint/2010/main" val="340041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ESEMPIO DI PROVA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4" b="3488"/>
          <a:stretch/>
        </p:blipFill>
        <p:spPr>
          <a:xfrm>
            <a:off x="611560" y="1772816"/>
            <a:ext cx="7416824" cy="4460559"/>
          </a:xfrm>
        </p:spPr>
      </p:pic>
    </p:spTree>
    <p:extLst>
      <p:ext uri="{BB962C8B-B14F-4D97-AF65-F5344CB8AC3E}">
        <p14:creationId xmlns:p14="http://schemas.microsoft.com/office/powerpoint/2010/main" val="328454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ESEMPIO DI PROVA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" t="22468"/>
          <a:stretch/>
        </p:blipFill>
        <p:spPr>
          <a:xfrm>
            <a:off x="683568" y="1628800"/>
            <a:ext cx="7128792" cy="4772000"/>
          </a:xfrm>
        </p:spPr>
      </p:pic>
    </p:spTree>
    <p:extLst>
      <p:ext uri="{BB962C8B-B14F-4D97-AF65-F5344CB8AC3E}">
        <p14:creationId xmlns:p14="http://schemas.microsoft.com/office/powerpoint/2010/main" val="3696484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47248" cy="1138138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ESEMPIO DI PROVA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6"/>
          <a:stretch/>
        </p:blipFill>
        <p:spPr>
          <a:xfrm>
            <a:off x="611560" y="1772816"/>
            <a:ext cx="7056784" cy="4627984"/>
          </a:xfrm>
        </p:spPr>
      </p:pic>
    </p:spTree>
    <p:extLst>
      <p:ext uri="{BB962C8B-B14F-4D97-AF65-F5344CB8AC3E}">
        <p14:creationId xmlns:p14="http://schemas.microsoft.com/office/powerpoint/2010/main" val="1965068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ESEMPIO DI PROVA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29"/>
          <a:stretch/>
        </p:blipFill>
        <p:spPr>
          <a:xfrm>
            <a:off x="611560" y="1556792"/>
            <a:ext cx="7344816" cy="4464496"/>
          </a:xfrm>
        </p:spPr>
      </p:pic>
    </p:spTree>
    <p:extLst>
      <p:ext uri="{BB962C8B-B14F-4D97-AF65-F5344CB8AC3E}">
        <p14:creationId xmlns:p14="http://schemas.microsoft.com/office/powerpoint/2010/main" val="21465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</a:t>
            </a:r>
            <a:r>
              <a:rPr lang="it-IT" dirty="0">
                <a:solidFill>
                  <a:srgbClr val="0070C0"/>
                </a:solidFill>
              </a:rPr>
              <a:t>VALUTARE</a:t>
            </a:r>
            <a:r>
              <a:rPr lang="it-IT" dirty="0"/>
              <a:t>»…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E’ un processo in cui una </a:t>
            </a:r>
            <a:r>
              <a:rPr lang="it-IT" sz="4000" b="1" dirty="0"/>
              <a:t>situazione osservata  </a:t>
            </a:r>
            <a:r>
              <a:rPr lang="it-IT" sz="4000" dirty="0"/>
              <a:t>viene messa a confronto con una </a:t>
            </a:r>
            <a:r>
              <a:rPr lang="it-IT" sz="4000" b="1" dirty="0"/>
              <a:t>situazione attesa, </a:t>
            </a:r>
            <a:r>
              <a:rPr lang="it-IT" sz="4000" dirty="0"/>
              <a:t>allo scopo di assegnare </a:t>
            </a:r>
            <a:r>
              <a:rPr lang="it-IT" sz="4000" b="1" dirty="0"/>
              <a:t>significato e valore </a:t>
            </a:r>
            <a:r>
              <a:rPr lang="it-IT" sz="4000" dirty="0"/>
              <a:t>alle due situazioni e agli esiti del confronto tra di esse.</a:t>
            </a:r>
          </a:p>
        </p:txBody>
      </p:sp>
    </p:spTree>
    <p:extLst>
      <p:ext uri="{BB962C8B-B14F-4D97-AF65-F5344CB8AC3E}">
        <p14:creationId xmlns:p14="http://schemas.microsoft.com/office/powerpoint/2010/main" val="3352197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COSA SCRIVO?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5400" dirty="0"/>
              <a:t>Cosa scrivo sul quaderno?</a:t>
            </a:r>
          </a:p>
          <a:p>
            <a:r>
              <a:rPr lang="it-IT" sz="5400" dirty="0"/>
              <a:t>Cosa scrivo sul registro?</a:t>
            </a:r>
          </a:p>
        </p:txBody>
      </p:sp>
    </p:spTree>
    <p:extLst>
      <p:ext uri="{BB962C8B-B14F-4D97-AF65-F5344CB8AC3E}">
        <p14:creationId xmlns:p14="http://schemas.microsoft.com/office/powerpoint/2010/main" val="2314522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FUNZIONE del FEEDBACK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Il feedback mira a ridurre la distanza tra il punto in cui l’alunno si trova e il punto in cui dovrebbe arrivare. Per rendere il feedback efficace è necessario che gli insegnanti abbiano una buona comprensione di dove gli studenti si trovano e di dove dovrebbero essere.</a:t>
            </a:r>
          </a:p>
        </p:txBody>
      </p:sp>
    </p:spTree>
    <p:extLst>
      <p:ext uri="{BB962C8B-B14F-4D97-AF65-F5344CB8AC3E}">
        <p14:creationId xmlns:p14="http://schemas.microsoft.com/office/powerpoint/2010/main" val="167885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STRUTTURA DEL FEEDBACK FORMATIVO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b="1" u="sng" dirty="0">
                <a:solidFill>
                  <a:srgbClr val="00B050"/>
                </a:solidFill>
              </a:rPr>
              <a:t>Conferma positiva </a:t>
            </a:r>
            <a:r>
              <a:rPr lang="it-IT" sz="3200" b="1" dirty="0">
                <a:solidFill>
                  <a:srgbClr val="00B050"/>
                </a:solidFill>
              </a:rPr>
              <a:t>del compito svolto (descrizione)mettendo in evidenza gli aspetti rilevanti della prestazione.</a:t>
            </a:r>
          </a:p>
          <a:p>
            <a:r>
              <a:rPr lang="it-IT" sz="3200" b="1" dirty="0">
                <a:solidFill>
                  <a:srgbClr val="FF0000"/>
                </a:solidFill>
              </a:rPr>
              <a:t>Comunicazione degli </a:t>
            </a:r>
            <a:r>
              <a:rPr lang="it-IT" sz="3200" b="1" u="sng" dirty="0">
                <a:solidFill>
                  <a:srgbClr val="FF0000"/>
                </a:solidFill>
              </a:rPr>
              <a:t>elementi di criticità</a:t>
            </a:r>
            <a:r>
              <a:rPr lang="it-IT" sz="3200" dirty="0"/>
              <a:t>.</a:t>
            </a:r>
          </a:p>
          <a:p>
            <a:r>
              <a:rPr lang="it-IT" sz="3200" b="1" u="sng" dirty="0">
                <a:solidFill>
                  <a:srgbClr val="00B050"/>
                </a:solidFill>
              </a:rPr>
              <a:t>Restituzione positiva </a:t>
            </a:r>
            <a:r>
              <a:rPr lang="it-IT" sz="3200" b="1" dirty="0">
                <a:solidFill>
                  <a:srgbClr val="00B050"/>
                </a:solidFill>
              </a:rPr>
              <a:t>con suggerimenti o possibili aperture per il compito successivo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00B050"/>
                </a:solidFill>
              </a:rPr>
              <a:t>   ( valore proattivo).</a:t>
            </a:r>
          </a:p>
        </p:txBody>
      </p:sp>
    </p:spTree>
    <p:extLst>
      <p:ext uri="{BB962C8B-B14F-4D97-AF65-F5344CB8AC3E}">
        <p14:creationId xmlns:p14="http://schemas.microsoft.com/office/powerpoint/2010/main" val="469531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FEEDBACK « a panino»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7992888" cy="3744416"/>
          </a:xfrm>
        </p:spPr>
      </p:pic>
    </p:spTree>
    <p:extLst>
      <p:ext uri="{BB962C8B-B14F-4D97-AF65-F5344CB8AC3E}">
        <p14:creationId xmlns:p14="http://schemas.microsoft.com/office/powerpoint/2010/main" val="1246584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282154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CARATTERISTICHE DEL FEEDBACK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COMPRENSIBILE</a:t>
            </a:r>
            <a:r>
              <a:rPr lang="it-IT" sz="2400" dirty="0"/>
              <a:t>( linguaggio chiaro che anche i bambini possono capire)</a:t>
            </a:r>
          </a:p>
          <a:p>
            <a:r>
              <a:rPr lang="it-IT" sz="2400" b="1" dirty="0">
                <a:solidFill>
                  <a:srgbClr val="00B050"/>
                </a:solidFill>
              </a:rPr>
              <a:t>SELETTIVO e SPECIFICO </a:t>
            </a:r>
            <a:r>
              <a:rPr lang="it-IT" sz="2400" dirty="0"/>
              <a:t>( focalizzato su quegli aspetti in cui i bambini possono intervenire)</a:t>
            </a:r>
          </a:p>
          <a:p>
            <a:r>
              <a:rPr lang="it-IT" sz="2400" b="1" dirty="0">
                <a:solidFill>
                  <a:srgbClr val="00B0F0"/>
                </a:solidFill>
              </a:rPr>
              <a:t>CONTESTUALIZZATO</a:t>
            </a:r>
            <a:r>
              <a:rPr lang="it-IT" sz="2400" dirty="0"/>
              <a:t> ( riferito ai criteri di valutazione</a:t>
            </a:r>
          </a:p>
          <a:p>
            <a:r>
              <a:rPr lang="it-IT" sz="2400" b="1" dirty="0">
                <a:solidFill>
                  <a:srgbClr val="FFC000"/>
                </a:solidFill>
              </a:rPr>
              <a:t>EQUILIBRATO</a:t>
            </a:r>
            <a:r>
              <a:rPr lang="it-IT" sz="2400" dirty="0"/>
              <a:t>( focalizzato sia sugli aspetti  positivi del compito, sia sulle azioni di miglioramento)</a:t>
            </a:r>
          </a:p>
          <a:p>
            <a:r>
              <a:rPr lang="it-IT" sz="2400" b="1" dirty="0">
                <a:solidFill>
                  <a:srgbClr val="7030A0"/>
                </a:solidFill>
              </a:rPr>
              <a:t>PROIETTATO AL PASSATO E AL FUTURO</a:t>
            </a:r>
            <a:r>
              <a:rPr lang="it-IT" sz="2400" dirty="0"/>
              <a:t>( con riferimenti al percorso precedente e alle modalità per migliorare i futuri prodotti)</a:t>
            </a:r>
          </a:p>
        </p:txBody>
      </p:sp>
    </p:spTree>
    <p:extLst>
      <p:ext uri="{BB962C8B-B14F-4D97-AF65-F5344CB8AC3E}">
        <p14:creationId xmlns:p14="http://schemas.microsoft.com/office/powerpoint/2010/main" val="1461989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ESEMPI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/>
              <a:t>Gioia</a:t>
            </a:r>
          </a:p>
          <a:p>
            <a:r>
              <a:rPr lang="it-IT" sz="3200" b="1" i="1" dirty="0"/>
              <a:t>Hai svolto il compito con impegno, individuando molte informazioni importanti sul tuo animale preferito e le hai colorate in modo giusto. Ti chiedo la prossima volta di leggere ancora più approfonditamente in modo da trovarle proprio tutte. Hai invece individuato nuove categorie e tutto da sola!</a:t>
            </a:r>
          </a:p>
        </p:txBody>
      </p:sp>
    </p:spTree>
    <p:extLst>
      <p:ext uri="{BB962C8B-B14F-4D97-AF65-F5344CB8AC3E}">
        <p14:creationId xmlns:p14="http://schemas.microsoft.com/office/powerpoint/2010/main" val="4065137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ancora esempi….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/>
              <a:t>Omar</a:t>
            </a:r>
          </a:p>
          <a:p>
            <a:r>
              <a:rPr lang="it-IT" sz="3200" b="1" dirty="0"/>
              <a:t>Hai svolto il compito con impegno, individuando tutte e proprio tutte le informazioni importanti sul tuo animale preferito e le hai colorate nel modo giusto secondo le diverse </a:t>
            </a:r>
            <a:r>
              <a:rPr lang="it-IT" sz="3200" b="1" dirty="0" err="1"/>
              <a:t>categorie.E</a:t>
            </a:r>
            <a:r>
              <a:rPr lang="it-IT" sz="3200" b="1" dirty="0"/>
              <a:t> tutto da solo! La prossima volta magari ti verranno in mente altre categorie</a:t>
            </a:r>
          </a:p>
        </p:txBody>
      </p:sp>
    </p:spTree>
    <p:extLst>
      <p:ext uri="{BB962C8B-B14F-4D97-AF65-F5344CB8AC3E}">
        <p14:creationId xmlns:p14="http://schemas.microsoft.com/office/powerpoint/2010/main" val="3570859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6200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QUALI CRITERI PER DESCRIVERE GLI APPRENDIMENTI?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7620000" cy="3835896"/>
          </a:xfrm>
        </p:spPr>
        <p:txBody>
          <a:bodyPr>
            <a:normAutofit/>
          </a:bodyPr>
          <a:lstStyle/>
          <a:p>
            <a:r>
              <a:rPr lang="it-IT" sz="4000" dirty="0"/>
              <a:t>Situazione</a:t>
            </a:r>
          </a:p>
          <a:p>
            <a:r>
              <a:rPr lang="it-IT" sz="4000" dirty="0"/>
              <a:t>Risorse</a:t>
            </a:r>
          </a:p>
          <a:p>
            <a:r>
              <a:rPr lang="it-IT" sz="4000" dirty="0"/>
              <a:t>Continuità</a:t>
            </a:r>
          </a:p>
          <a:p>
            <a:r>
              <a:rPr lang="it-IT" sz="4000" dirty="0"/>
              <a:t>Autonomia</a:t>
            </a:r>
          </a:p>
        </p:txBody>
      </p:sp>
    </p:spTree>
    <p:extLst>
      <p:ext uri="{BB962C8B-B14F-4D97-AF65-F5344CB8AC3E}">
        <p14:creationId xmlns:p14="http://schemas.microsoft.com/office/powerpoint/2010/main" val="2490521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Criteri per descrivere gli apprendimenti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91"/>
          <a:stretch/>
        </p:blipFill>
        <p:spPr>
          <a:xfrm>
            <a:off x="611560" y="1772816"/>
            <a:ext cx="7200800" cy="4627984"/>
          </a:xfrm>
        </p:spPr>
      </p:pic>
    </p:spTree>
    <p:extLst>
      <p:ext uri="{BB962C8B-B14F-4D97-AF65-F5344CB8AC3E}">
        <p14:creationId xmlns:p14="http://schemas.microsoft.com/office/powerpoint/2010/main" val="2540329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COSA SCRIVO SUL REGISTRO?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299" r="-1208" b="11695"/>
          <a:stretch/>
        </p:blipFill>
        <p:spPr>
          <a:xfrm>
            <a:off x="395536" y="1600200"/>
            <a:ext cx="7344816" cy="4781128"/>
          </a:xfrm>
        </p:spPr>
      </p:pic>
    </p:spTree>
    <p:extLst>
      <p:ext uri="{BB962C8B-B14F-4D97-AF65-F5344CB8AC3E}">
        <p14:creationId xmlns:p14="http://schemas.microsoft.com/office/powerpoint/2010/main" val="41395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66130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SITUAZIONE ATTESA E OSSERVATA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>
                <a:solidFill>
                  <a:srgbClr val="7030A0"/>
                </a:solidFill>
              </a:rPr>
              <a:t>Situazione ATTESA</a:t>
            </a:r>
          </a:p>
          <a:p>
            <a:r>
              <a:rPr lang="it-IT" sz="3200" dirty="0"/>
              <a:t>E’ costituita da obiettivi disciplinari come da programmazione. E’ uguale per tutti, tranne per allievi con disabilità per i quali vi è il PEI.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00B0F0"/>
                </a:solidFill>
              </a:rPr>
              <a:t>Situazione OSSERVATA</a:t>
            </a:r>
          </a:p>
          <a:p>
            <a:r>
              <a:rPr lang="it-IT" sz="3200" dirty="0"/>
              <a:t>E’ costituita dal modo in cui il singolo alunno raggiunge l’obiettivo disciplinare. E’ diversa per ciascun allievo, ma riferita agli obiettivi comuni.</a:t>
            </a:r>
          </a:p>
        </p:txBody>
      </p:sp>
    </p:spTree>
    <p:extLst>
      <p:ext uri="{BB962C8B-B14F-4D97-AF65-F5344CB8AC3E}">
        <p14:creationId xmlns:p14="http://schemas.microsoft.com/office/powerpoint/2010/main" val="190637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COSA SCRIVO SUL REGISTRO?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8" t="10396" r="1006" b="-268"/>
          <a:stretch/>
        </p:blipFill>
        <p:spPr>
          <a:xfrm>
            <a:off x="971600" y="1628800"/>
            <a:ext cx="6840760" cy="4771999"/>
          </a:xfrm>
        </p:spPr>
      </p:pic>
    </p:spTree>
    <p:extLst>
      <p:ext uri="{BB962C8B-B14F-4D97-AF65-F5344CB8AC3E}">
        <p14:creationId xmlns:p14="http://schemas.microsoft.com/office/powerpoint/2010/main" val="456248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Esempio di giudizio descrittivo</a:t>
            </a:r>
            <a:br>
              <a:rPr lang="it-IT" sz="3600" dirty="0"/>
            </a:br>
            <a:r>
              <a:rPr lang="it-IT" sz="3600" dirty="0"/>
              <a:t> ( modello scheda di valutazione A2)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6" b="24061"/>
          <a:stretch/>
        </p:blipFill>
        <p:spPr>
          <a:xfrm>
            <a:off x="611560" y="1628800"/>
            <a:ext cx="7272808" cy="4320480"/>
          </a:xfrm>
        </p:spPr>
      </p:pic>
    </p:spTree>
    <p:extLst>
      <p:ext uri="{BB962C8B-B14F-4D97-AF65-F5344CB8AC3E}">
        <p14:creationId xmlns:p14="http://schemas.microsoft.com/office/powerpoint/2010/main" val="532598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Che tipo di compito richiediamo agli studenti?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FF0000"/>
                </a:solidFill>
              </a:rPr>
              <a:t>COMPITI ROUTINARI</a:t>
            </a:r>
          </a:p>
          <a:p>
            <a:r>
              <a:rPr lang="it-IT" dirty="0"/>
              <a:t>Compila scheda</a:t>
            </a:r>
          </a:p>
          <a:p>
            <a:r>
              <a:rPr lang="it-IT" dirty="0"/>
              <a:t>Fai le operazioni</a:t>
            </a:r>
          </a:p>
          <a:p>
            <a:r>
              <a:rPr lang="it-IT" dirty="0"/>
              <a:t>Ripeti le tabelline</a:t>
            </a:r>
          </a:p>
          <a:p>
            <a:r>
              <a:rPr lang="it-IT" dirty="0"/>
              <a:t>Ripeti le regole ortografiche</a:t>
            </a:r>
          </a:p>
          <a:p>
            <a:r>
              <a:rPr lang="it-IT" dirty="0"/>
              <a:t>Sottolinea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FF0000"/>
                </a:solidFill>
              </a:rPr>
              <a:t>COMPITI CONCETTUALI</a:t>
            </a:r>
          </a:p>
          <a:p>
            <a:r>
              <a:rPr lang="it-IT" dirty="0"/>
              <a:t>Argomentare una mappa concettuale</a:t>
            </a:r>
          </a:p>
          <a:p>
            <a:r>
              <a:rPr lang="it-IT" dirty="0"/>
              <a:t>Lettura di una carta topografica</a:t>
            </a:r>
          </a:p>
          <a:p>
            <a:r>
              <a:rPr lang="it-IT" dirty="0"/>
              <a:t>Scrivere la propria autobiografia</a:t>
            </a:r>
          </a:p>
          <a:p>
            <a:r>
              <a:rPr lang="it-IT" dirty="0"/>
              <a:t>Trovare soluzioni a problemi ( anche veri)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1165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0070C0"/>
                </a:solidFill>
              </a:rPr>
              <a:t>ESEMPIO di COMPITO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9330"/>
            <a:ext cx="7330968" cy="5246014"/>
          </a:xfrm>
        </p:spPr>
      </p:pic>
    </p:spTree>
    <p:extLst>
      <p:ext uri="{BB962C8B-B14F-4D97-AF65-F5344CB8AC3E}">
        <p14:creationId xmlns:p14="http://schemas.microsoft.com/office/powerpoint/2010/main" val="9365731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CONSIGLI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Non è possibile attribuire il livello alla singola prova o situazione</a:t>
            </a:r>
            <a:r>
              <a:rPr lang="it-IT" sz="3200" dirty="0"/>
              <a:t>.</a:t>
            </a:r>
          </a:p>
          <a:p>
            <a:r>
              <a:rPr lang="it-IT" sz="3200" dirty="0"/>
              <a:t>Non sono necessarie altre rubriche.</a:t>
            </a:r>
          </a:p>
          <a:p>
            <a:r>
              <a:rPr lang="it-IT" sz="3200" dirty="0"/>
              <a:t>Griglia per la valutazione delle prove.</a:t>
            </a:r>
          </a:p>
        </p:txBody>
      </p:sp>
    </p:spTree>
    <p:extLst>
      <p:ext uri="{BB962C8B-B14F-4D97-AF65-F5344CB8AC3E}">
        <p14:creationId xmlns:p14="http://schemas.microsoft.com/office/powerpoint/2010/main" val="2524202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5949"/>
            <a:ext cx="7620000" cy="1282154"/>
          </a:xfrm>
        </p:spPr>
        <p:txBody>
          <a:bodyPr/>
          <a:lstStyle/>
          <a:p>
            <a:pPr algn="ctr"/>
            <a:r>
              <a:rPr lang="it-IT" sz="3600" b="1" dirty="0">
                <a:solidFill>
                  <a:srgbClr val="002060"/>
                </a:solidFill>
              </a:rPr>
              <a:t>Per tenere traccia del percorso in forma tabellare o nel registro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" t="12894" r="160" b="762"/>
          <a:stretch/>
        </p:blipFill>
        <p:spPr>
          <a:xfrm>
            <a:off x="309093" y="1772816"/>
            <a:ext cx="7765961" cy="4896543"/>
          </a:xfrm>
        </p:spPr>
      </p:pic>
    </p:spTree>
    <p:extLst>
      <p:ext uri="{BB962C8B-B14F-4D97-AF65-F5344CB8AC3E}">
        <p14:creationId xmlns:p14="http://schemas.microsoft.com/office/powerpoint/2010/main" val="3902703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543800" cy="2952328"/>
          </a:xfrm>
        </p:spPr>
        <p:txBody>
          <a:bodyPr/>
          <a:lstStyle/>
          <a:p>
            <a:r>
              <a:rPr lang="it-IT" dirty="0">
                <a:solidFill>
                  <a:srgbClr val="7030A0"/>
                </a:solidFill>
              </a:rPr>
              <a:t>GRAZIE PER LA VOSTRA ATTENZIONE E……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it-IT" sz="5400" dirty="0">
                <a:solidFill>
                  <a:srgbClr val="FF0000"/>
                </a:solidFill>
              </a:rPr>
              <a:t>CE LA FAREMO ANCHE QUESTA VOLTA!!!!!!!</a:t>
            </a:r>
          </a:p>
        </p:txBody>
      </p:sp>
    </p:spTree>
    <p:extLst>
      <p:ext uri="{BB962C8B-B14F-4D97-AF65-F5344CB8AC3E}">
        <p14:creationId xmlns:p14="http://schemas.microsoft.com/office/powerpoint/2010/main" val="1017631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LA VALUTAZIONE FORMATIVA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3600" b="1" dirty="0"/>
              <a:t>La valutazione ha una funzione formativa ( valutazione per l’apprendimento).</a:t>
            </a:r>
            <a:r>
              <a:rPr lang="it-IT" sz="3600" dirty="0"/>
              <a:t>La valutazione consente di rappresentare, in trasparenza, gli articolati processi cognitivi e meta-cognitivi, emotivi e sociali attraverso i quali si manifestano i risultati degli apprendimenti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804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06090"/>
          </a:xfrm>
        </p:spPr>
        <p:txBody>
          <a:bodyPr/>
          <a:lstStyle/>
          <a:p>
            <a:r>
              <a:rPr lang="it-IT" sz="4000" dirty="0">
                <a:solidFill>
                  <a:srgbClr val="0070C0"/>
                </a:solidFill>
              </a:rPr>
              <a:t>E DUNQUE…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80728"/>
            <a:ext cx="7620000" cy="5760640"/>
          </a:xfrm>
        </p:spPr>
        <p:txBody>
          <a:bodyPr>
            <a:no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Superare una valutazione concentrata solo sulle prove finali( verifiche, interrogazioni) e proporre invece strumenti di osservazione, , valutazione e autovalutazione dei percorsi.</a:t>
            </a:r>
          </a:p>
          <a:p>
            <a:r>
              <a:rPr lang="it-IT" sz="2400" b="1" dirty="0">
                <a:solidFill>
                  <a:srgbClr val="FF0000"/>
                </a:solidFill>
              </a:rPr>
              <a:t>Fornire agli studenti un immediato feedback del lavoro svolto.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Introdurre un lessico valutativo che superi l’idea di semplice misurazione.</a:t>
            </a:r>
          </a:p>
          <a:p>
            <a:r>
              <a:rPr lang="it-IT" sz="2400" b="1" dirty="0">
                <a:solidFill>
                  <a:srgbClr val="7030A0"/>
                </a:solidFill>
              </a:rPr>
              <a:t>Rendere effettiva una valutazione formativa, comprendendo anche una riflessione su strategie  per modificare comportamenti e azioni.</a:t>
            </a:r>
          </a:p>
          <a:p>
            <a:r>
              <a:rPr lang="it-IT" sz="2400" b="1" dirty="0">
                <a:solidFill>
                  <a:schemeClr val="accent5"/>
                </a:solidFill>
              </a:rPr>
              <a:t>Fornire ai genitori un modello comunicativo che permetta di seguire l’andamento dei propri figli attraverso le attività condotte e non solo nei risultati di verifica.</a:t>
            </a:r>
          </a:p>
        </p:txBody>
      </p:sp>
    </p:spTree>
    <p:extLst>
      <p:ext uri="{BB962C8B-B14F-4D97-AF65-F5344CB8AC3E}">
        <p14:creationId xmlns:p14="http://schemas.microsoft.com/office/powerpoint/2010/main" val="363232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620000" cy="1143000"/>
          </a:xfrm>
        </p:spPr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NELLE INDICAZIONI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« Gli obiettivi di apprendimento individuano </a:t>
            </a:r>
            <a:r>
              <a:rPr lang="it-IT" sz="3600" b="1" dirty="0"/>
              <a:t>campi del sapere, conoscenze, abilità </a:t>
            </a:r>
            <a:r>
              <a:rPr lang="it-IT" sz="3600" dirty="0"/>
              <a:t>ritenuti indispensabili al fine di raggiungere </a:t>
            </a:r>
            <a:r>
              <a:rPr lang="it-IT" sz="3600" b="1" dirty="0"/>
              <a:t>i traguardi </a:t>
            </a:r>
            <a:r>
              <a:rPr lang="it-IT" sz="3600" dirty="0"/>
              <a:t>dell’apprendimento per lo sviluppo delle </a:t>
            </a:r>
            <a:r>
              <a:rPr lang="it-IT" sz="3600" b="1" dirty="0"/>
              <a:t>competenze</a:t>
            </a:r>
            <a:r>
              <a:rPr lang="it-IT" sz="36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8296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Nelle linee guida dell’O.M.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«Gli obiettivi descrivono manifestazioni dell’apprendimento in modo sufficientemente </a:t>
            </a:r>
            <a:r>
              <a:rPr lang="it-IT" sz="4000" b="1" dirty="0"/>
              <a:t>specifico ed esplicito da poter essere osservabile».</a:t>
            </a:r>
          </a:p>
        </p:txBody>
      </p:sp>
    </p:spTree>
    <p:extLst>
      <p:ext uri="{BB962C8B-B14F-4D97-AF65-F5344CB8AC3E}">
        <p14:creationId xmlns:p14="http://schemas.microsoft.com/office/powerpoint/2010/main" val="107458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1440160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COME INDIVIDUARE OBIETTIVI RAPPRESENTATIVI DELLA PREPARAZIONE DELL’ ALLIEVO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Partire da </a:t>
            </a:r>
            <a:r>
              <a:rPr lang="it-IT" sz="2400" b="1" dirty="0"/>
              <a:t>obiettivi del curricolo di Istituto </a:t>
            </a:r>
            <a:r>
              <a:rPr lang="it-IT" sz="2400" dirty="0"/>
              <a:t>e definire delle priorità.</a:t>
            </a:r>
          </a:p>
          <a:p>
            <a:pPr marL="0" indent="0" algn="ctr">
              <a:buNone/>
            </a:pPr>
            <a:r>
              <a:rPr lang="it-IT" sz="3200" b="1" dirty="0">
                <a:solidFill>
                  <a:srgbClr val="0070C0"/>
                </a:solidFill>
              </a:rPr>
              <a:t>COME?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Rilevanza data all’obiettivo nel curricolo di Istituto.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Tempo-scuola dedicato all’obiettivo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Importanza dell’obiettivo come prerequisito per il raggiungimento di quello successivo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Ricorrenza dell’obiettivo nei curricoli di varie discipline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400" dirty="0"/>
              <a:t>Collegamenti interdisciplinari che l’obiettivo rende possibili.</a:t>
            </a:r>
          </a:p>
        </p:txBody>
      </p:sp>
    </p:spTree>
    <p:extLst>
      <p:ext uri="{BB962C8B-B14F-4D97-AF65-F5344CB8AC3E}">
        <p14:creationId xmlns:p14="http://schemas.microsoft.com/office/powerpoint/2010/main" val="105189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</a:rPr>
              <a:t>TRE CONSIGLI UTILI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3200" b="1" dirty="0">
                <a:solidFill>
                  <a:srgbClr val="FFC000"/>
                </a:solidFill>
              </a:rPr>
              <a:t>Chiarezza</a:t>
            </a:r>
            <a:r>
              <a:rPr lang="it-IT" sz="3200" dirty="0">
                <a:solidFill>
                  <a:srgbClr val="FFC000"/>
                </a:solidFill>
              </a:rPr>
              <a:t>.  </a:t>
            </a:r>
            <a:r>
              <a:rPr lang="it-IT" sz="3200" dirty="0"/>
              <a:t>Un obiettivo è una affermazione specifica su che cosa gli allievi debbano essere in grado di fare al termine di un percorso di istruzione.</a:t>
            </a:r>
          </a:p>
          <a:p>
            <a:r>
              <a:rPr lang="it-IT" sz="3200" b="1" dirty="0">
                <a:solidFill>
                  <a:srgbClr val="92D050"/>
                </a:solidFill>
              </a:rPr>
              <a:t>Univocità</a:t>
            </a:r>
            <a:r>
              <a:rPr lang="it-IT" sz="3200" b="1" dirty="0"/>
              <a:t>. </a:t>
            </a:r>
            <a:r>
              <a:rPr lang="it-IT" sz="3200" dirty="0"/>
              <a:t>Un obiettivo  dovrebbe corrispondere  ad un aspetto distintivo dell’apprendimento.</a:t>
            </a:r>
          </a:p>
          <a:p>
            <a:r>
              <a:rPr lang="it-IT" sz="3200" b="1" dirty="0">
                <a:solidFill>
                  <a:srgbClr val="00B0F0"/>
                </a:solidFill>
              </a:rPr>
              <a:t>Concretezza. </a:t>
            </a:r>
            <a:r>
              <a:rPr lang="it-IT" sz="3200" dirty="0"/>
              <a:t>Un obiettivo dovrebbe centrarsi preferibilmente su aspetti osservabili piuttosto che sulle finalità ultime dell’insegnamento.</a:t>
            </a:r>
          </a:p>
        </p:txBody>
      </p:sp>
    </p:spTree>
    <p:extLst>
      <p:ext uri="{BB962C8B-B14F-4D97-AF65-F5344CB8AC3E}">
        <p14:creationId xmlns:p14="http://schemas.microsoft.com/office/powerpoint/2010/main" val="855928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te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t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667</TotalTime>
  <Words>980</Words>
  <Application>Microsoft Office PowerPoint</Application>
  <PresentationFormat>Presentazione su schermo (4:3)</PresentationFormat>
  <Paragraphs>108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</vt:lpstr>
      <vt:lpstr>Wingdings</vt:lpstr>
      <vt:lpstr>Adiacente</vt:lpstr>
      <vt:lpstr>LA VALUTAZIONE</vt:lpstr>
      <vt:lpstr>«VALUTARE»…</vt:lpstr>
      <vt:lpstr>SITUAZIONE ATTESA E OSSERVATA</vt:lpstr>
      <vt:lpstr>LA VALUTAZIONE FORMATIVA</vt:lpstr>
      <vt:lpstr>E DUNQUE…</vt:lpstr>
      <vt:lpstr>NELLE INDICAZIONI</vt:lpstr>
      <vt:lpstr>Nelle linee guida dell’O.M.</vt:lpstr>
      <vt:lpstr>COME INDIVIDUARE OBIETTIVI RAPPRESENTATIVI DELLA PREPARAZIONE DELL’ ALLIEVO</vt:lpstr>
      <vt:lpstr>TRE CONSIGLI UTILI</vt:lpstr>
      <vt:lpstr>Quando scrivo un obiettivo mi chiedo:</vt:lpstr>
      <vt:lpstr>FACCIAMO UN ESEMPIO…</vt:lpstr>
      <vt:lpstr>OBIETTIVO TEMATICO</vt:lpstr>
      <vt:lpstr>OBIETTIVO TRASVERSALE ( argomentare)</vt:lpstr>
      <vt:lpstr>ESEMPIO DI PROVA</vt:lpstr>
      <vt:lpstr>ESEMPIO DI PROVA</vt:lpstr>
      <vt:lpstr>ESEMPIO DI PROVA</vt:lpstr>
      <vt:lpstr>ESEMPIO DI PROVA</vt:lpstr>
      <vt:lpstr>ESEMPIO DI PROVA</vt:lpstr>
      <vt:lpstr>ESEMPIO DI PROVA</vt:lpstr>
      <vt:lpstr>COSA SCRIVO?</vt:lpstr>
      <vt:lpstr>FUNZIONE del FEEDBACK</vt:lpstr>
      <vt:lpstr>STRUTTURA DEL FEEDBACK FORMATIVO</vt:lpstr>
      <vt:lpstr>FEEDBACK « a panino»</vt:lpstr>
      <vt:lpstr>CARATTERISTICHE DEL FEEDBACK</vt:lpstr>
      <vt:lpstr>ESEMPI</vt:lpstr>
      <vt:lpstr>ancora esempi….</vt:lpstr>
      <vt:lpstr>QUALI CRITERI PER DESCRIVERE GLI APPRENDIMENTI?</vt:lpstr>
      <vt:lpstr>Criteri per descrivere gli apprendimenti</vt:lpstr>
      <vt:lpstr>COSA SCRIVO SUL REGISTRO?</vt:lpstr>
      <vt:lpstr>COSA SCRIVO SUL REGISTRO?</vt:lpstr>
      <vt:lpstr>Esempio di giudizio descrittivo  ( modello scheda di valutazione A2)</vt:lpstr>
      <vt:lpstr>Che tipo di compito richiediamo agli studenti?</vt:lpstr>
      <vt:lpstr>ESEMPIO di COMPITO</vt:lpstr>
      <vt:lpstr>CONSIGLI</vt:lpstr>
      <vt:lpstr>Per tenere traccia del percorso in forma tabellare o nel registro</vt:lpstr>
      <vt:lpstr>GRAZIE PER LA VOSTRA ATTENZIONE E……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Valutazione</dc:title>
  <dc:creator>Utente Windows</dc:creator>
  <cp:lastModifiedBy>Dirigente Scolastica</cp:lastModifiedBy>
  <cp:revision>56</cp:revision>
  <dcterms:created xsi:type="dcterms:W3CDTF">2021-07-15T08:14:58Z</dcterms:created>
  <dcterms:modified xsi:type="dcterms:W3CDTF">2021-11-10T15:50:50Z</dcterms:modified>
</cp:coreProperties>
</file>